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74" r:id="rId11"/>
    <p:sldId id="275" r:id="rId12"/>
    <p:sldId id="276" r:id="rId13"/>
    <p:sldId id="277" r:id="rId14"/>
    <p:sldId id="293" r:id="rId15"/>
    <p:sldId id="294" r:id="rId16"/>
    <p:sldId id="278" r:id="rId17"/>
    <p:sldId id="279" r:id="rId18"/>
    <p:sldId id="280" r:id="rId19"/>
    <p:sldId id="281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273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701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2343D5-4894-40A6-B1BA-9747378FCEFD}" type="datetimeFigureOut">
              <a:rPr lang="zh-CN" altLang="en-US" smtClean="0"/>
              <a:pPr/>
              <a:t>2011/1/12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0E6AB8F-6EC8-4A9D-A152-1F11B1A1817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85720" y="500042"/>
            <a:ext cx="8715436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瓮福集团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3600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供应链系统操作手册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3600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        </a:t>
            </a:r>
            <a:r>
              <a:rPr kumimoji="0" 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（肥厂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员）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                                   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版本号      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1.0</a:t>
            </a:r>
            <a:endParaRPr kumimoji="0" lang="en-US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/>
            </a:r>
            <a:br>
              <a:rPr kumimoji="0" lang="en-US" altLang="zh-CN" sz="5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</a:b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1571612"/>
            <a:ext cx="92640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点击维护下的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货位按钮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，弹出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请指出入库货位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的页面，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选择好货位，如下图所示：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357422" y="71435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完整的产成品入库单：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-22292" y="928670"/>
            <a:ext cx="9272090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二、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销售出库：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0" indent="152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、单据路径说明：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『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根据专用铁路站已确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定的发货安排，按照发货单（车皮、车号等信息）组织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出库，在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系统中维护销售出库单；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所走的单据路径：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存管理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销售出库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．在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销售出库节功能节点上，点击业务流程，选择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7"/>
            <a:ext cx="7315200" cy="571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贸易产品销售（国内和出口）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96" y="914466"/>
            <a:ext cx="7315200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43108" y="642918"/>
            <a:ext cx="46506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8001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选择流程后，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点增加按钮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" name="直接箭头连接符 4"/>
          <p:cNvCxnSpPr>
            <a:endCxn id="4" idx="2"/>
          </p:cNvCxnSpPr>
          <p:nvPr/>
        </p:nvCxnSpPr>
        <p:spPr>
          <a:xfrm flipV="1">
            <a:off x="2071670" y="1166138"/>
            <a:ext cx="2396754" cy="1119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1000108"/>
            <a:ext cx="85972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发货单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后，弹出一个查询条件输入，根据条件可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查出销售公司的订单，即可把销售出库单填写完整。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85720" y="357166"/>
            <a:ext cx="81439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zh-CN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目</a:t>
            </a:r>
            <a:r>
              <a:rPr kumimoji="0" lang="zh-CN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录</a:t>
            </a:r>
            <a:endParaRPr kumimoji="0" lang="zh-CN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第</a:t>
            </a: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</a:t>
            </a: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章 业务操作说明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1.1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  <a:hlinkClick r:id=""/>
              </a:rPr>
              <a:t>	</a:t>
            </a:r>
            <a:r>
              <a:rPr kumimoji="0" lang="zh-CN" altLang="en-US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岗位说明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1.2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  <a:hlinkClick r:id=""/>
              </a:rPr>
              <a:t>	</a:t>
            </a:r>
            <a:r>
              <a:rPr kumimoji="0" lang="zh-CN" altLang="en-US" sz="3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操作单据列表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1.3                  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单据说明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67325" algn="r"/>
              </a:tabLst>
            </a:pP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1.1.3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本角色涉及单据操作说明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(</a:t>
            </a: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注意事项</a:t>
            </a:r>
            <a:r>
              <a:rPr kumimoji="0" lang="en-US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"/>
              </a:rPr>
              <a:t>)</a:t>
            </a:r>
            <a:endParaRPr kumimoji="0" lang="en-US" altLang="zh-CN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9144000" cy="575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lvl="0"/>
            <a:r>
              <a:rPr lang="zh-CN" altLang="en-US" sz="3200" b="1" dirty="0" smtClean="0"/>
              <a:t>三、调拨入库：</a:t>
            </a: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2800" dirty="0" smtClean="0">
                <a:solidFill>
                  <a:srgbClr val="FF0000"/>
                </a:solidFill>
              </a:rPr>
              <a:t>单据路径说明：我们这里所指的调拨是公司内组织间调拨，主要适用于供应公司与矿山之间、肥厂与销售公司、磷业公司与肥厂之间等的不同库存组织间的调拨业务。调入公司（现肥厂作为调入公司）业务人员根据调拨申请录入调拨申请单并提交。调出公司对调拨申请单进行处理安排，生成调拨订单。调出肥厂库管员根据调拨订单，制作调拨出库单。调入肥厂业务员验货入库后，制作调拨入库单，按照实际接收的数量填写系统实收数量并签字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-428660" y="816004"/>
            <a:ext cx="998222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内部交易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调拨单据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调拨订单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入库业务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调拨入库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en-US" sz="2800" b="1" dirty="0" smtClean="0">
                <a:solidFill>
                  <a:srgbClr val="FF0000"/>
                </a:solidFill>
              </a:rPr>
              <a:t>在</a:t>
            </a:r>
            <a:r>
              <a:rPr lang="en-US" sz="2800" b="1" dirty="0" smtClean="0">
                <a:solidFill>
                  <a:srgbClr val="FF0000"/>
                </a:solidFill>
              </a:rPr>
              <a:t>NC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内部交易下的调拨订单功能节点上，点击业务流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en-US" sz="2800" b="1" dirty="0" smtClean="0">
                <a:solidFill>
                  <a:srgbClr val="FF0000"/>
                </a:solidFill>
              </a:rPr>
              <a:t>程按钮，然后选择内部调拨。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altLang="zh-CN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74177" y="762640"/>
            <a:ext cx="56957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zh-CN" altLang="en-US" sz="2800" b="1" dirty="0" smtClean="0">
                <a:solidFill>
                  <a:srgbClr val="FF0000"/>
                </a:solidFill>
              </a:rPr>
              <a:t>选择内部调拨后，点击增加按钮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045681" y="1357298"/>
            <a:ext cx="1500198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071538" y="785794"/>
            <a:ext cx="710963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选择自制单据后，把调拨订单填写完整。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（蓝色的为必填）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143108" y="35716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 smtClean="0"/>
              <a:t>调拨订单填写完整后，点击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执行</a:t>
            </a:r>
            <a:r>
              <a:rPr lang="zh-CN" altLang="en-US" sz="2800" b="1" dirty="0" smtClean="0"/>
              <a:t>按钮下的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送审</a:t>
            </a:r>
            <a:r>
              <a:rPr lang="zh-CN" altLang="en-US" sz="2800" b="1" dirty="0" smtClean="0"/>
              <a:t>即可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-428660" y="1071546"/>
            <a:ext cx="10192214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调拨订单经过领导审批后，调出组织即可处理调拨订单，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经过调出组织的调拨出库单，调入组织（肥厂）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入库业务功能节点，点击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调拨入库按钮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，肥厂业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务员在系统中制作调拨入库单。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214546" y="92867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增加</a:t>
            </a:r>
            <a:r>
              <a:rPr lang="zh-CN" altLang="en-US" sz="2800" b="1" dirty="0" smtClean="0"/>
              <a:t>按钮下的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调拨出库单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285728"/>
            <a:ext cx="9144000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章 业务操作说明</a:t>
            </a:r>
            <a:endParaRPr kumimoji="0" lang="en-US" altLang="zh-CN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endParaRPr kumimoji="0" lang="zh-CN" altLang="en-US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r>
              <a:rPr kumimoji="0" lang="en-US" altLang="zh-CN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岗位说明</a:t>
            </a:r>
            <a:endParaRPr kumimoji="0" lang="en-US" altLang="zh-CN" sz="36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36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           库管员：生产量入库数据录入、销售出库数据录入、物资内部调拨数据录入、盘点汇总数据录入、转库、调拨订单录入。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00166" y="0"/>
            <a:ext cx="6643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根据</a:t>
            </a:r>
            <a:r>
              <a:rPr lang="zh-CN" altLang="en-US" sz="2800" dirty="0" smtClean="0">
                <a:solidFill>
                  <a:srgbClr val="FF0000"/>
                </a:solidFill>
              </a:rPr>
              <a:t>调拨出库单</a:t>
            </a:r>
            <a:r>
              <a:rPr lang="zh-CN" altLang="en-US" sz="2800" dirty="0" smtClean="0"/>
              <a:t>弹出来的查询条件，把调拨入库单填写完整（建议一般以</a:t>
            </a:r>
            <a:r>
              <a:rPr lang="zh-CN" altLang="en-US" sz="2800" dirty="0" smtClean="0">
                <a:solidFill>
                  <a:srgbClr val="FF0000"/>
                </a:solidFill>
              </a:rPr>
              <a:t>存货编码</a:t>
            </a:r>
            <a:r>
              <a:rPr lang="zh-CN" altLang="en-US" sz="2800" dirty="0" smtClean="0"/>
              <a:t>作为查询条件比较好查询），填写完整后，保存并</a:t>
            </a:r>
            <a:r>
              <a:rPr lang="zh-CN" altLang="en-US" sz="2800" dirty="0" smtClean="0">
                <a:solidFill>
                  <a:srgbClr val="FF0000"/>
                </a:solidFill>
              </a:rPr>
              <a:t>签字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-296929" y="597888"/>
            <a:ext cx="10010028" cy="525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四、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盘点：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单据路径说明：盘点业务是对大宗原材料，备品备件，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辅助材料，存货等进行盘点业务，可以选择盘点方式也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可随时进行物料的盘点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lang="zh-CN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ea typeface="微软雅黑" pitchFamily="34" charset="-122"/>
              <a:cs typeface="Times New Roman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tabLst>
                <a:tab pos="533400" algn="l"/>
              </a:tabLst>
            </a:pP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库存调整下的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功能节点上，点击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盘点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按钮。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357422" y="714356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增加</a:t>
            </a:r>
            <a:r>
              <a:rPr lang="zh-CN" altLang="en-US" sz="2800" b="1" dirty="0" smtClean="0"/>
              <a:t>按钮，选择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盘点选择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00100" y="285728"/>
            <a:ext cx="7000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盘点方式</a:t>
            </a:r>
            <a:r>
              <a:rPr lang="zh-CN" altLang="en-US" sz="2800" b="1" dirty="0" smtClean="0"/>
              <a:t>后，弹出一个“请选择盘点方式”，可根据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盘点仓库</a:t>
            </a:r>
            <a:r>
              <a:rPr lang="zh-CN" altLang="en-US" sz="2800" b="1" dirty="0" smtClean="0"/>
              <a:t>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盘点方式</a:t>
            </a:r>
            <a:r>
              <a:rPr lang="zh-CN" altLang="en-US" sz="2800" b="1" dirty="0" smtClean="0"/>
              <a:t>来盘点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500298" y="71435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盘点仓库选择后，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账面取数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85984" y="357166"/>
            <a:ext cx="55721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账面取数后，点击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实盘录入</a:t>
            </a:r>
            <a:r>
              <a:rPr lang="zh-CN" altLang="en-US" sz="2800" b="1" dirty="0" smtClean="0"/>
              <a:t>按钮，                选择盘点方式</a:t>
            </a:r>
            <a:endParaRPr lang="zh-CN" altLang="en-US" sz="2800" b="1" dirty="0"/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-357222" y="1071546"/>
            <a:ext cx="962314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如存在差异，财务站会计核对差异后查明原因，如需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对盘点单进行实盘调整，则由财务站会计修改实盘数量；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AutoNum type="ea1ChsPlain"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财务站会计确认实盘数量准确后审核，系统自动生成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调整单，保存签字后会相应调整库存数量。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盘盈：系统中生成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库存其他入库单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4A】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，收发类别为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“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盘盈入库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”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盘亏：系统中生成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库存其他出库单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4I】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，收发类别为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“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盘亏出库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”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0" y="428604"/>
            <a:ext cx="9677649" cy="6119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" algn="l"/>
              </a:tabLst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五、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调拨出库：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单据路径说明：我们这里所指的调拨是公司内组织间调拨，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主要适用于供应公司与矿山之间、肥厂与销售公司之间等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的不同库存组织间的调拨业务。调入公司业务人员根据调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拨申请录入调拨申请单并提交。调出公司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（现肥厂作为调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出公司）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对调拨申请单进行处理安排，生成调拨订单。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调出肥厂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员根据调拨订单，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制作调拨出库单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库管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员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调拨出库</a:t>
            </a:r>
            <a:r>
              <a:rPr kumimoji="0" lang="zh-CN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667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出库业务下的调拨出库功能节点上，点击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增加按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，选择调拨订单。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500042"/>
            <a:ext cx="4439547" cy="116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0944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操</a:t>
            </a:r>
            <a:r>
              <a:rPr kumimoji="0" lang="zh-CN" sz="3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作单据列表</a:t>
            </a:r>
            <a:endParaRPr kumimoji="0" lang="zh-CN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1357300"/>
          <a:ext cx="9144000" cy="5572035"/>
        </p:xfrm>
        <a:graphic>
          <a:graphicData uri="http://schemas.openxmlformats.org/drawingml/2006/table">
            <a:tbl>
              <a:tblPr/>
              <a:tblGrid>
                <a:gridCol w="1571801"/>
                <a:gridCol w="1474332"/>
                <a:gridCol w="1333174"/>
                <a:gridCol w="1968391"/>
                <a:gridCol w="1271555"/>
                <a:gridCol w="1524747"/>
              </a:tblGrid>
              <a:tr h="1077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流程名称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来源单据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本角色操作单据名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单据操作路径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去向单据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来源单据涉及角色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 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产成品入库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自制单据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产成品入库单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入库业务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产成品入库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产成品入库成本分配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销售订单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销售出库单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出库业务</a:t>
                      </a: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销售发票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销售公司的业务员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调拨入库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调拨入库单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入库业务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调拨入库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财务进行存货核算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盘点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自制单据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盘点选择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库存调整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盘点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财务进行存货核算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调拨订单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出库业务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调拨出库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调出组织的库管员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9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转库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自制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转库单</a:t>
                      </a:r>
                      <a:endParaRPr lang="zh-CN" sz="16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库存管理</a:t>
                      </a: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库存调整</a:t>
                      </a: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转库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到领用单位的库房——财务进行成本核算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FF0000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生产单位库管员</a:t>
                      </a:r>
                      <a:endParaRPr lang="zh-CN" sz="16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785786" y="0"/>
            <a:ext cx="700704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选择调拨订单后，弹出一个查询条件输入，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即可查出需要我们调拨出库的物资。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6700" algn="l"/>
              </a:tabLst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（一般以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存货编码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比较好查询）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214546" y="357166"/>
            <a:ext cx="6215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根据调入公司的调拨订单，即可填写完整的</a:t>
            </a:r>
            <a:r>
              <a:rPr lang="zh-CN" altLang="en-US" sz="2800" dirty="0" smtClean="0">
                <a:solidFill>
                  <a:srgbClr val="FF0000"/>
                </a:solidFill>
              </a:rPr>
              <a:t>调拨出库单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-214346" y="1201299"/>
            <a:ext cx="9320180" cy="544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六、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转库：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、单据路径说明：转库业务适用于对同一库存组织内不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同仓库之间货物的转库处理。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『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肥厂库管员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』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所走的单据路径：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供应链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存管理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ea typeface="微软雅黑" pitchFamily="34" charset="-122"/>
                <a:cs typeface="Times New Roman" pitchFamily="18" charset="0"/>
              </a:rPr>
              <a:t>—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【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转库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】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、在</a:t>
            </a: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NC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库存调整下的转库节点功能，点击转库按钮。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000232" y="642918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点击下面的单据维护下的增加按钮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142976" y="642918"/>
            <a:ext cx="7358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根据所需要转出的物资把表头及标题填写完整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143108" y="642918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表体及表头填写完整后，点击转出按钮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85720" y="214290"/>
            <a:ext cx="8572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点击</a:t>
            </a:r>
            <a:r>
              <a:rPr lang="zh-CN" altLang="en-US" sz="2800" dirty="0" smtClean="0">
                <a:solidFill>
                  <a:srgbClr val="FF0000"/>
                </a:solidFill>
              </a:rPr>
              <a:t>转出</a:t>
            </a:r>
            <a:r>
              <a:rPr lang="zh-CN" altLang="en-US" sz="2800" dirty="0" smtClean="0"/>
              <a:t>按钮后，弹出一个其它入、其它出，填写</a:t>
            </a:r>
            <a:r>
              <a:rPr lang="zh-CN" altLang="en-US" sz="2800" dirty="0" smtClean="0">
                <a:solidFill>
                  <a:srgbClr val="FF0000"/>
                </a:solidFill>
              </a:rPr>
              <a:t>其它出库单</a:t>
            </a:r>
            <a:r>
              <a:rPr lang="zh-CN" altLang="en-US" sz="2800" dirty="0" smtClean="0"/>
              <a:t>，把表填写完整，然后点击</a:t>
            </a:r>
            <a:r>
              <a:rPr lang="zh-CN" altLang="en-US" sz="2800" dirty="0" smtClean="0">
                <a:solidFill>
                  <a:srgbClr val="FF0000"/>
                </a:solidFill>
              </a:rPr>
              <a:t>保存签字</a:t>
            </a:r>
            <a:r>
              <a:rPr lang="zh-CN" altLang="en-US" sz="2800" dirty="0" smtClean="0"/>
              <a:t>，现已做成一张完整的转库单</a:t>
            </a:r>
            <a:endParaRPr lang="zh-CN" altLang="en-US" sz="2800" dirty="0"/>
          </a:p>
        </p:txBody>
      </p:sp>
    </p:spTree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-214346" y="857232"/>
            <a:ext cx="9148658" cy="45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七、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月底调量：</a:t>
            </a: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对于月底计量差异问题，先处理上游生产的材料出和产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成品入的差异，然后把差异调拨到下游生产单位，下游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生产单位再调整材料出和产成品入得差异，此过程只作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为月底计量调差处理。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9" name="Rectangle 3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/>
            </a:r>
            <a:b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4282" y="35716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dirty="0" smtClean="0">
                <a:solidFill>
                  <a:srgbClr val="FF0000"/>
                </a:solidFill>
              </a:rPr>
              <a:t>月末调量图示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49197" name="AutoShape 45"/>
          <p:cNvCxnSpPr>
            <a:cxnSpLocks noChangeShapeType="1"/>
          </p:cNvCxnSpPr>
          <p:nvPr/>
        </p:nvCxnSpPr>
        <p:spPr bwMode="auto">
          <a:xfrm flipV="1">
            <a:off x="1857356" y="1714488"/>
            <a:ext cx="5153025" cy="190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49198" name="AutoShape 46"/>
          <p:cNvCxnSpPr>
            <a:cxnSpLocks noChangeShapeType="1"/>
          </p:cNvCxnSpPr>
          <p:nvPr/>
        </p:nvCxnSpPr>
        <p:spPr bwMode="auto">
          <a:xfrm>
            <a:off x="4000496" y="1071546"/>
            <a:ext cx="9525" cy="508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49199" name="Rectangle 47"/>
          <p:cNvSpPr>
            <a:spLocks noChangeArrowheads="1"/>
          </p:cNvSpPr>
          <p:nvPr/>
        </p:nvSpPr>
        <p:spPr bwMode="auto">
          <a:xfrm>
            <a:off x="1714480" y="1285860"/>
            <a:ext cx="923925" cy="285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肥     厂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4857752" y="1214424"/>
            <a:ext cx="923925" cy="285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磷业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7158" y="15716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/>
              <a:t>每日计量</a:t>
            </a:r>
            <a:endParaRPr lang="zh-CN" altLang="en-US" dirty="0"/>
          </a:p>
        </p:txBody>
      </p:sp>
      <p:sp>
        <p:nvSpPr>
          <p:cNvPr id="49202" name="AutoShape 50"/>
          <p:cNvSpPr>
            <a:spLocks noChangeArrowheads="1"/>
          </p:cNvSpPr>
          <p:nvPr/>
        </p:nvSpPr>
        <p:spPr bwMode="auto">
          <a:xfrm>
            <a:off x="428596" y="2143116"/>
            <a:ext cx="1438279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203" name="AutoShape 51"/>
          <p:cNvCxnSpPr>
            <a:cxnSpLocks noChangeShapeType="1"/>
          </p:cNvCxnSpPr>
          <p:nvPr/>
        </p:nvCxnSpPr>
        <p:spPr bwMode="auto">
          <a:xfrm>
            <a:off x="1857356" y="2285992"/>
            <a:ext cx="3746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9204" name="AutoShape 52"/>
          <p:cNvSpPr>
            <a:spLocks noChangeArrowheads="1"/>
          </p:cNvSpPr>
          <p:nvPr/>
        </p:nvSpPr>
        <p:spPr bwMode="auto">
          <a:xfrm>
            <a:off x="2214546" y="2109781"/>
            <a:ext cx="1428760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5" name="AutoShape 53"/>
          <p:cNvSpPr>
            <a:spLocks noChangeArrowheads="1"/>
          </p:cNvSpPr>
          <p:nvPr/>
        </p:nvSpPr>
        <p:spPr bwMode="auto">
          <a:xfrm>
            <a:off x="4286248" y="2071678"/>
            <a:ext cx="1357322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9206" name="AutoShape 54"/>
          <p:cNvCxnSpPr>
            <a:cxnSpLocks noChangeShapeType="1"/>
          </p:cNvCxnSpPr>
          <p:nvPr/>
        </p:nvCxnSpPr>
        <p:spPr bwMode="auto">
          <a:xfrm>
            <a:off x="5697548" y="2214554"/>
            <a:ext cx="3746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9207" name="AutoShape 55"/>
          <p:cNvSpPr>
            <a:spLocks noChangeArrowheads="1"/>
          </p:cNvSpPr>
          <p:nvPr/>
        </p:nvSpPr>
        <p:spPr bwMode="auto">
          <a:xfrm>
            <a:off x="6143636" y="2000240"/>
            <a:ext cx="128588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28596" y="27146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 smtClean="0"/>
              <a:t>每日调拨</a:t>
            </a:r>
            <a:endParaRPr lang="zh-CN" altLang="en-US" dirty="0"/>
          </a:p>
        </p:txBody>
      </p:sp>
      <p:sp>
        <p:nvSpPr>
          <p:cNvPr id="49208" name="AutoShape 56"/>
          <p:cNvSpPr>
            <a:spLocks noChangeArrowheads="1"/>
          </p:cNvSpPr>
          <p:nvPr/>
        </p:nvSpPr>
        <p:spPr bwMode="auto">
          <a:xfrm>
            <a:off x="1928794" y="3500438"/>
            <a:ext cx="1357322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调拨出库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9209" name="AutoShape 57"/>
          <p:cNvSpPr>
            <a:spLocks noChangeArrowheads="1"/>
          </p:cNvSpPr>
          <p:nvPr/>
        </p:nvSpPr>
        <p:spPr bwMode="auto">
          <a:xfrm>
            <a:off x="5000628" y="3571876"/>
            <a:ext cx="128588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调拨入库</a:t>
            </a:r>
            <a:endParaRPr kumimoji="0" 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9144000" cy="698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661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33400" algn="l"/>
              </a:tabLst>
            </a:pPr>
            <a:r>
              <a:rPr kumimoji="0" lang="en-US" alt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单</a:t>
            </a:r>
            <a:r>
              <a:rPr kumimoji="0" 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据说明</a:t>
            </a:r>
            <a:endParaRPr kumimoji="0" lang="en-US" altLang="zh-CN" sz="4000" b="1" i="0" u="none" strike="noStrike" cap="none" normalizeH="0" baseline="0" dirty="0" smtClean="0" bmk="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lvl="0"/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一、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产成品入库：</a:t>
            </a: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单据路径说明：产成品生产完毕后对产成品进行入库，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库存保管员在系统中制作产成品入库单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zh-CN" alt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 smtClean="0">
                <a:solidFill>
                  <a:srgbClr val="FF0000"/>
                </a:solidFill>
              </a:rPr>
              <a:t>『</a:t>
            </a:r>
            <a:r>
              <a:rPr lang="zh-CN" altLang="en-US" sz="2800" dirty="0" smtClean="0">
                <a:solidFill>
                  <a:srgbClr val="FF0000"/>
                </a:solidFill>
              </a:rPr>
              <a:t>肥厂库管员</a:t>
            </a:r>
            <a:r>
              <a:rPr lang="en-US" altLang="zh-CN" sz="2800" dirty="0" smtClean="0">
                <a:solidFill>
                  <a:srgbClr val="FF0000"/>
                </a:solidFill>
              </a:rPr>
              <a:t>』</a:t>
            </a:r>
            <a:r>
              <a:rPr lang="zh-CN" altLang="en-US" sz="2800" dirty="0" smtClean="0">
                <a:solidFill>
                  <a:srgbClr val="FF0000"/>
                </a:solidFill>
              </a:rPr>
              <a:t>所走的单据路径：</a:t>
            </a:r>
            <a:r>
              <a:rPr lang="en-US" altLang="zh-CN" sz="2800" dirty="0" smtClean="0">
                <a:solidFill>
                  <a:srgbClr val="FF0000"/>
                </a:solidFill>
              </a:rPr>
              <a:t>【</a:t>
            </a:r>
            <a:r>
              <a:rPr lang="zh-CN" altLang="en-US" sz="2800" dirty="0" smtClean="0">
                <a:solidFill>
                  <a:srgbClr val="FF0000"/>
                </a:solidFill>
              </a:rPr>
              <a:t>供应链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库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存管理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入库业务</a:t>
            </a:r>
            <a:r>
              <a:rPr lang="en-US" altLang="zh-CN" sz="2800" dirty="0" smtClean="0">
                <a:solidFill>
                  <a:srgbClr val="FF0000"/>
                </a:solidFill>
              </a:rPr>
              <a:t>】—【</a:t>
            </a:r>
            <a:r>
              <a:rPr lang="zh-CN" altLang="en-US" sz="2800" dirty="0" smtClean="0">
                <a:solidFill>
                  <a:srgbClr val="FF0000"/>
                </a:solidFill>
              </a:rPr>
              <a:t>产成品入库</a:t>
            </a:r>
            <a:r>
              <a:rPr lang="en-US" altLang="zh-CN" sz="2800" dirty="0" smtClean="0">
                <a:solidFill>
                  <a:srgbClr val="FF0000"/>
                </a:solidFill>
              </a:rPr>
              <a:t>】</a:t>
            </a:r>
          </a:p>
          <a:p>
            <a:pPr lvl="1"/>
            <a:endParaRPr lang="zh-CN" altLang="en-US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>
                <a:solidFill>
                  <a:srgbClr val="FF0000"/>
                </a:solidFill>
              </a:rPr>
              <a:t>在</a:t>
            </a:r>
            <a:r>
              <a:rPr lang="en-US" sz="2800" dirty="0" smtClean="0">
                <a:solidFill>
                  <a:srgbClr val="FF0000"/>
                </a:solidFill>
              </a:rPr>
              <a:t>NC</a:t>
            </a:r>
            <a:r>
              <a:rPr lang="zh-CN" altLang="en-US" sz="2800" dirty="0" smtClean="0">
                <a:solidFill>
                  <a:srgbClr val="FF0000"/>
                </a:solidFill>
              </a:rPr>
              <a:t>入库业务功能节点，点击产成品入库按钮。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720" y="85723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月末上游生产单位计量调量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129" name="AutoShape 1"/>
          <p:cNvSpPr>
            <a:spLocks noChangeArrowheads="1"/>
          </p:cNvSpPr>
          <p:nvPr/>
        </p:nvSpPr>
        <p:spPr bwMode="auto">
          <a:xfrm>
            <a:off x="214282" y="1714488"/>
            <a:ext cx="2214578" cy="357190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  料  领  出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0" name="AutoShape 2"/>
          <p:cNvSpPr>
            <a:spLocks noChangeArrowheads="1"/>
          </p:cNvSpPr>
          <p:nvPr/>
        </p:nvSpPr>
        <p:spPr bwMode="auto">
          <a:xfrm>
            <a:off x="3929058" y="1643050"/>
            <a:ext cx="1785950" cy="488963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产 品 入 库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1" name="AutoShape 3"/>
          <p:cNvCxnSpPr>
            <a:cxnSpLocks noChangeShapeType="1"/>
          </p:cNvCxnSpPr>
          <p:nvPr/>
        </p:nvCxnSpPr>
        <p:spPr bwMode="auto">
          <a:xfrm>
            <a:off x="2638425" y="1979613"/>
            <a:ext cx="1147757" cy="2062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1000100" y="3214686"/>
            <a:ext cx="1643074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调拨入库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±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2500306"/>
            <a:ext cx="1569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月末调拨调量</a:t>
            </a:r>
            <a:endParaRPr kumimoji="0" 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6" name="AutoShape 8"/>
          <p:cNvCxnSpPr>
            <a:cxnSpLocks noChangeShapeType="1"/>
          </p:cNvCxnSpPr>
          <p:nvPr/>
        </p:nvCxnSpPr>
        <p:spPr bwMode="auto">
          <a:xfrm>
            <a:off x="2714612" y="3357562"/>
            <a:ext cx="50006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37" name="AutoShape 9"/>
          <p:cNvSpPr>
            <a:spLocks noChangeArrowheads="1"/>
          </p:cNvSpPr>
          <p:nvPr/>
        </p:nvSpPr>
        <p:spPr bwMode="auto">
          <a:xfrm>
            <a:off x="3286116" y="3143248"/>
            <a:ext cx="1892313" cy="39052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调拨入库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85762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0000"/>
                </a:solidFill>
              </a:rPr>
              <a:t>月末下游生产单位计量调量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>
            <a:off x="357158" y="4572008"/>
            <a:ext cx="2000264" cy="447676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材料领出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8139" name="AutoShape 11"/>
          <p:cNvCxnSpPr>
            <a:cxnSpLocks noChangeShapeType="1"/>
          </p:cNvCxnSpPr>
          <p:nvPr/>
        </p:nvCxnSpPr>
        <p:spPr bwMode="auto">
          <a:xfrm>
            <a:off x="2428860" y="4786322"/>
            <a:ext cx="1571636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8140" name="AutoShape 12"/>
          <p:cNvSpPr>
            <a:spLocks noChangeArrowheads="1"/>
          </p:cNvSpPr>
          <p:nvPr/>
        </p:nvSpPr>
        <p:spPr bwMode="auto">
          <a:xfrm>
            <a:off x="4143372" y="4643446"/>
            <a:ext cx="1785950" cy="304800"/>
          </a:xfrm>
          <a:prstGeom prst="flowChart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1" u="none" strike="noStrike" cap="none" normalizeH="0" baseline="0" smtClean="0">
                <a:ln>
                  <a:noFill/>
                </a:ln>
                <a:solidFill>
                  <a:srgbClr val="76923C"/>
                </a:solidFill>
                <a:effectLst/>
                <a:latin typeface="Calibri" pitchFamily="34" charset="0"/>
                <a:ea typeface="宋体" pitchFamily="2" charset="-122"/>
              </a:rPr>
              <a:t>产品入库</a:t>
            </a:r>
            <a:r>
              <a:rPr kumimoji="0" lang="en-US" altLang="zh-CN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±</a:t>
            </a: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-114190" y="357166"/>
            <a:ext cx="9573455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1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八、</a:t>
            </a:r>
            <a:r>
              <a:rPr kumimoji="0" lang="zh-CN" sz="4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月末调量说明</a:t>
            </a:r>
            <a:endParaRPr kumimoji="0" lang="zh-CN" sz="4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每日领用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：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根据每天的计量读表数，做生产领用和产成品入库流程。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每日调拨：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根据每天的计量读表数，做调拨出库和调拨入库流程。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月末上游生产单位计量调量：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根据月末的计量读表数，做生产领用和产成品入库的差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异调整。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月末调拨调量：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根据上游生产调量的差异向下游分摊差异。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月末下游生产单位计量调量：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根据上游生产单位的调拨调量，做本单位的材料领出差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1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异。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0" y="785794"/>
            <a:ext cx="9144000" cy="501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446" tIns="165048" rIns="91440" bIns="165048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zh-CN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本</a:t>
            </a:r>
            <a:r>
              <a:rPr kumimoji="0" 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角色涉及单据操作说明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</a:t>
            </a:r>
            <a:r>
              <a:rPr kumimoji="0" lang="zh-CN" altLang="en-US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注意事项</a:t>
            </a:r>
            <a:r>
              <a:rPr kumimoji="0" lang="en-US" altLang="zh-CN" sz="40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en-US" altLang="zh-CN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2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修改与删除原则，下游单据生成后，上游单据不允许修改或删除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查询状态说明：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）自由状态：单据已保存，未审核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）审批状态：单据已审核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lvl="0" indent="2000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）签字状态：单据已审批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28662" y="762640"/>
            <a:ext cx="82413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然后点击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增加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按钮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sz="2800" b="1" dirty="0" smtClean="0"/>
              <a:t>在签字之前一定要选择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货位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：</a:t>
            </a:r>
            <a:endParaRPr kumimoji="0" lang="zh-CN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500166" y="1357298"/>
            <a:ext cx="1500198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-214346" y="928670"/>
            <a:ext cx="9264075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如果没有选择货位，点击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维护按钮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，下拉菜单下有一个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，点击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修改按钮，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然后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再点击货位按钮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，把货位选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上，然后再签字，签字生效后的产成品入库单传财务，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进行存货核算。对于无法在产成品入库时确认成本的，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可以在存货核算中通过产成品入库成本分配来确定入库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成本。</a:t>
            </a: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产成品入库的制单和签字通过系统控制为不能是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>
                <a:tab pos="533400" algn="l"/>
              </a:tabLst>
            </a:pPr>
            <a:r>
              <a:rPr kumimoji="0" lang="zh-CN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同一个人，由相关领导对入库单进行签字才能生效。</a:t>
            </a:r>
            <a:endParaRPr kumimoji="0" 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223</TotalTime>
  <Words>1874</Words>
  <Application>Microsoft Office PowerPoint</Application>
  <PresentationFormat>全屏显示(4:3)</PresentationFormat>
  <Paragraphs>252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流畅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自产品销售（国内和出口）</vt:lpstr>
      <vt:lpstr>贸易产品销售（国内和出口）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</vt:vector>
  </TitlesOfParts>
  <Company>wf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wfgroup</dc:creator>
  <cp:lastModifiedBy>Windows 用户</cp:lastModifiedBy>
  <cp:revision>26</cp:revision>
  <dcterms:created xsi:type="dcterms:W3CDTF">2011-01-08T13:22:27Z</dcterms:created>
  <dcterms:modified xsi:type="dcterms:W3CDTF">2011-01-12T15:27:07Z</dcterms:modified>
</cp:coreProperties>
</file>